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6" r:id="rId3"/>
    <p:sldId id="262" r:id="rId4"/>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149DF-1F9F-42B0-84E6-74E024E02B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3842E7F-BE1E-4FFA-8CE9-7D6C1F6114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CC4F354-B942-479D-A6A1-31DD0739C56F}"/>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5" name="Footer Placeholder 4">
            <a:extLst>
              <a:ext uri="{FF2B5EF4-FFF2-40B4-BE49-F238E27FC236}">
                <a16:creationId xmlns:a16="http://schemas.microsoft.com/office/drawing/2014/main" id="{29F4E06C-82BA-4E04-8584-239533625BD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216039-251B-4ED4-B3AC-649E484D3F3C}"/>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411979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5323E-4F52-4A4A-A18F-A42B95D42D9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017B557-266B-4DF3-9E96-EE74DB5B93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EF4EF42-055E-4D9E-952E-030804E127D9}"/>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5" name="Footer Placeholder 4">
            <a:extLst>
              <a:ext uri="{FF2B5EF4-FFF2-40B4-BE49-F238E27FC236}">
                <a16:creationId xmlns:a16="http://schemas.microsoft.com/office/drawing/2014/main" id="{2522E1FF-89E3-4327-81F2-839DD2AE8C2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DD30A58-9C23-40DA-9B67-95441B2B9A95}"/>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1909378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F63D78-9E77-44F2-96A4-7FFF35B8D8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FDB287B-8456-446D-B1AD-41A4B78FA1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259E60E-E0B7-4E5F-A1F4-3203CBEB40B3}"/>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5" name="Footer Placeholder 4">
            <a:extLst>
              <a:ext uri="{FF2B5EF4-FFF2-40B4-BE49-F238E27FC236}">
                <a16:creationId xmlns:a16="http://schemas.microsoft.com/office/drawing/2014/main" id="{DAC892A1-6F37-4C9B-858A-BE6FBA9D424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C9F0A4-D3E3-4F8C-B7AD-13B8D6169172}"/>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372443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0BE9A-9F13-49E2-AE7F-BD2433E7B0D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24C9A66-1639-46D4-8344-04613DFA1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05FB5AF-3C0A-42EA-B14A-C5A801F950F8}"/>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5" name="Footer Placeholder 4">
            <a:extLst>
              <a:ext uri="{FF2B5EF4-FFF2-40B4-BE49-F238E27FC236}">
                <a16:creationId xmlns:a16="http://schemas.microsoft.com/office/drawing/2014/main" id="{5C317494-0FFB-4796-B00F-3158A783DE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883F17-5FA7-49BF-B20E-D62DFEA97812}"/>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137337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E222-07EF-4CF5-989A-9399807D4A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C3830A7-7586-45C6-B99B-F5C1F8CEB9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E0379E-2DCE-4276-8E22-C62B811CDF16}"/>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5" name="Footer Placeholder 4">
            <a:extLst>
              <a:ext uri="{FF2B5EF4-FFF2-40B4-BE49-F238E27FC236}">
                <a16:creationId xmlns:a16="http://schemas.microsoft.com/office/drawing/2014/main" id="{E91158AF-C9C8-4CAC-AAD4-9CBF9B4C59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93042C-1F0B-4B64-8D67-BCD771A0CA83}"/>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4026304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2646C-6960-47FD-9156-34945F6D881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54F553B-762A-4B06-8FDA-DD6E5524AC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31E9552-0F37-4905-8805-219ECAF48B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144C7E4-85DF-49DF-8992-192776B3F7B1}"/>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6" name="Footer Placeholder 5">
            <a:extLst>
              <a:ext uri="{FF2B5EF4-FFF2-40B4-BE49-F238E27FC236}">
                <a16:creationId xmlns:a16="http://schemas.microsoft.com/office/drawing/2014/main" id="{681505C4-F027-49FB-9026-AFE64EED63F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AB483B6-B9FF-4B9E-B3E9-0F7563717854}"/>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1735210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B4B6D-9162-4983-9FAF-A637FBD28DE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4D0297F-4EEF-4D1D-AA2C-638B8ACB0E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C68319-F0B4-43EF-B475-381CF1DA9C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45464AC-0CD0-448B-8F8D-25952F09DB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A7E29B-03E5-49DD-B416-B901BA4534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80EA239-15D3-4635-8566-53FEA8D7AD82}"/>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8" name="Footer Placeholder 7">
            <a:extLst>
              <a:ext uri="{FF2B5EF4-FFF2-40B4-BE49-F238E27FC236}">
                <a16:creationId xmlns:a16="http://schemas.microsoft.com/office/drawing/2014/main" id="{DDC4C4E3-4431-4D6E-882B-2984C0793A5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48BF1E8-62B6-4B95-B7B7-4DB8037009C8}"/>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67894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0F821-316B-4337-A986-1DF49E92F6C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EEEF94A-593A-48F8-96A8-6680E5BBF2A8}"/>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4" name="Footer Placeholder 3">
            <a:extLst>
              <a:ext uri="{FF2B5EF4-FFF2-40B4-BE49-F238E27FC236}">
                <a16:creationId xmlns:a16="http://schemas.microsoft.com/office/drawing/2014/main" id="{D3573DBB-740A-450A-832F-85F2A506299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F3E2D80-F9D3-48A0-83B8-27D080C973FD}"/>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38061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977D90-5CF7-4DBE-B2B5-D286C3830E6B}"/>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3" name="Footer Placeholder 2">
            <a:extLst>
              <a:ext uri="{FF2B5EF4-FFF2-40B4-BE49-F238E27FC236}">
                <a16:creationId xmlns:a16="http://schemas.microsoft.com/office/drawing/2014/main" id="{CEC1CBAA-C2E6-4598-8ADC-A613CFE7022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C795C41-6F71-4CE6-883E-8ADAC5AB635E}"/>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200996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73634-9E2F-4848-B34F-DFD9D21400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DFEE111-653C-4319-8C25-4ECA9EE5E9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DE48123-ADC7-482C-9A27-E7AC19C15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78F03E-15D3-4F81-94D4-37FC84C1AAFD}"/>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6" name="Footer Placeholder 5">
            <a:extLst>
              <a:ext uri="{FF2B5EF4-FFF2-40B4-BE49-F238E27FC236}">
                <a16:creationId xmlns:a16="http://schemas.microsoft.com/office/drawing/2014/main" id="{7EFCC911-05B2-4CF9-BD64-C36AA1B0641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4C1C56F-4B28-4EF1-96BB-434987EFBE1E}"/>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358261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07E9D-EBA4-4D5E-8B7D-2F09AA8A70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689259C-2A5C-4957-9DCD-E7ABD4E75F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A9BFAD2-8856-44D1-A00C-F1A2C2E463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5FEB17-281E-4DD9-86FB-C142474205D3}"/>
              </a:ext>
            </a:extLst>
          </p:cNvPr>
          <p:cNvSpPr>
            <a:spLocks noGrp="1"/>
          </p:cNvSpPr>
          <p:nvPr>
            <p:ph type="dt" sz="half" idx="10"/>
          </p:nvPr>
        </p:nvSpPr>
        <p:spPr/>
        <p:txBody>
          <a:bodyPr/>
          <a:lstStyle/>
          <a:p>
            <a:fld id="{C77E513E-E69A-4407-85DF-1CCE43DED62D}" type="datetimeFigureOut">
              <a:rPr lang="en-IN" smtClean="0"/>
              <a:t>01-04-2020</a:t>
            </a:fld>
            <a:endParaRPr lang="en-IN"/>
          </a:p>
        </p:txBody>
      </p:sp>
      <p:sp>
        <p:nvSpPr>
          <p:cNvPr id="6" name="Footer Placeholder 5">
            <a:extLst>
              <a:ext uri="{FF2B5EF4-FFF2-40B4-BE49-F238E27FC236}">
                <a16:creationId xmlns:a16="http://schemas.microsoft.com/office/drawing/2014/main" id="{E7650B8D-E156-4930-9C30-C8A664664D5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EFFB817-152B-4066-8A32-E31B61098F0E}"/>
              </a:ext>
            </a:extLst>
          </p:cNvPr>
          <p:cNvSpPr>
            <a:spLocks noGrp="1"/>
          </p:cNvSpPr>
          <p:nvPr>
            <p:ph type="sldNum" sz="quarter" idx="12"/>
          </p:nvPr>
        </p:nvSpPr>
        <p:spPr/>
        <p:txBody>
          <a:bodyPr/>
          <a:lstStyle/>
          <a:p>
            <a:fld id="{1357C41B-A55D-4C12-8BC9-394C70B7FE60}" type="slidenum">
              <a:rPr lang="en-IN" smtClean="0"/>
              <a:t>‹#›</a:t>
            </a:fld>
            <a:endParaRPr lang="en-IN"/>
          </a:p>
        </p:txBody>
      </p:sp>
    </p:spTree>
    <p:extLst>
      <p:ext uri="{BB962C8B-B14F-4D97-AF65-F5344CB8AC3E}">
        <p14:creationId xmlns:p14="http://schemas.microsoft.com/office/powerpoint/2010/main" val="1541162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C83D21-E10D-4360-ADD8-989B8CA21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2FA2012-4183-4CCF-B9FB-542A7D11B0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96D4BED-0E50-4677-8001-718BE48F6E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7E513E-E69A-4407-85DF-1CCE43DED62D}" type="datetimeFigureOut">
              <a:rPr lang="en-IN" smtClean="0"/>
              <a:t>01-04-2020</a:t>
            </a:fld>
            <a:endParaRPr lang="en-IN"/>
          </a:p>
        </p:txBody>
      </p:sp>
      <p:sp>
        <p:nvSpPr>
          <p:cNvPr id="5" name="Footer Placeholder 4">
            <a:extLst>
              <a:ext uri="{FF2B5EF4-FFF2-40B4-BE49-F238E27FC236}">
                <a16:creationId xmlns:a16="http://schemas.microsoft.com/office/drawing/2014/main" id="{2A3C7F4E-9DC1-4DEA-956E-60784C4F9F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2BA10B-AE0A-40D1-AC24-B0246EA1E8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7C41B-A55D-4C12-8BC9-394C70B7FE60}" type="slidenum">
              <a:rPr lang="en-IN" smtClean="0"/>
              <a:t>‹#›</a:t>
            </a:fld>
            <a:endParaRPr lang="en-IN"/>
          </a:p>
        </p:txBody>
      </p:sp>
    </p:spTree>
    <p:extLst>
      <p:ext uri="{BB962C8B-B14F-4D97-AF65-F5344CB8AC3E}">
        <p14:creationId xmlns:p14="http://schemas.microsoft.com/office/powerpoint/2010/main" val="23086715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5B96-8CB1-418F-8F21-05770B07A061}"/>
              </a:ext>
            </a:extLst>
          </p:cNvPr>
          <p:cNvSpPr>
            <a:spLocks noGrp="1"/>
          </p:cNvSpPr>
          <p:nvPr>
            <p:ph type="ctrTitle"/>
          </p:nvPr>
        </p:nvSpPr>
        <p:spPr/>
        <p:txBody>
          <a:bodyPr/>
          <a:lstStyle/>
          <a:p>
            <a:r>
              <a:rPr lang="en-US" dirty="0"/>
              <a:t>Pride and Prejudice</a:t>
            </a:r>
            <a:br>
              <a:rPr lang="en-US" dirty="0"/>
            </a:br>
            <a:r>
              <a:rPr lang="en-US" dirty="0"/>
              <a:t>Jane Austen</a:t>
            </a:r>
            <a:endParaRPr lang="en-IN" dirty="0"/>
          </a:p>
        </p:txBody>
      </p:sp>
      <p:sp>
        <p:nvSpPr>
          <p:cNvPr id="3" name="Subtitle 2">
            <a:extLst>
              <a:ext uri="{FF2B5EF4-FFF2-40B4-BE49-F238E27FC236}">
                <a16:creationId xmlns:a16="http://schemas.microsoft.com/office/drawing/2014/main" id="{C0F06988-A9F9-490E-8205-3E48171DA497}"/>
              </a:ext>
            </a:extLst>
          </p:cNvPr>
          <p:cNvSpPr>
            <a:spLocks noGrp="1"/>
          </p:cNvSpPr>
          <p:nvPr>
            <p:ph type="subTitle" idx="1"/>
          </p:nvPr>
        </p:nvSpPr>
        <p:spPr/>
        <p:txBody>
          <a:bodyPr>
            <a:normAutofit/>
          </a:bodyPr>
          <a:lstStyle/>
          <a:p>
            <a:r>
              <a:rPr lang="en-US" b="1" dirty="0"/>
              <a:t>DR. LILY MONDAL</a:t>
            </a:r>
          </a:p>
          <a:p>
            <a:r>
              <a:rPr lang="en-US" b="1" dirty="0"/>
              <a:t>ASSTT. PROFESSOR</a:t>
            </a:r>
          </a:p>
          <a:p>
            <a:r>
              <a:rPr lang="en-US" b="1" dirty="0"/>
              <a:t>HOOGHLY WOMEN’S COLLEGE</a:t>
            </a:r>
          </a:p>
          <a:p>
            <a:endParaRPr lang="en-IN" dirty="0"/>
          </a:p>
        </p:txBody>
      </p:sp>
    </p:spTree>
    <p:extLst>
      <p:ext uri="{BB962C8B-B14F-4D97-AF65-F5344CB8AC3E}">
        <p14:creationId xmlns:p14="http://schemas.microsoft.com/office/powerpoint/2010/main" val="800808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BA00E-24CF-4ABA-8B6A-06A953F4DCAA}"/>
              </a:ext>
            </a:extLst>
          </p:cNvPr>
          <p:cNvSpPr>
            <a:spLocks noGrp="1"/>
          </p:cNvSpPr>
          <p:nvPr>
            <p:ph type="ctrTitle"/>
          </p:nvPr>
        </p:nvSpPr>
        <p:spPr>
          <a:xfrm>
            <a:off x="1524000" y="114301"/>
            <a:ext cx="9144000" cy="1504950"/>
          </a:xfrm>
        </p:spPr>
        <p:txBody>
          <a:bodyPr>
            <a:normAutofit fontScale="90000"/>
          </a:bodyPr>
          <a:lstStyle/>
          <a:p>
            <a:r>
              <a:rPr lang="en-US" dirty="0"/>
              <a:t>Pride and Prejudice</a:t>
            </a:r>
            <a:br>
              <a:rPr lang="en-US" dirty="0"/>
            </a:br>
            <a:r>
              <a:rPr lang="en-US" dirty="0"/>
              <a:t>Jane Austen</a:t>
            </a:r>
            <a:endParaRPr lang="en-IN" dirty="0"/>
          </a:p>
        </p:txBody>
      </p:sp>
      <p:sp>
        <p:nvSpPr>
          <p:cNvPr id="3" name="Subtitle 2">
            <a:extLst>
              <a:ext uri="{FF2B5EF4-FFF2-40B4-BE49-F238E27FC236}">
                <a16:creationId xmlns:a16="http://schemas.microsoft.com/office/drawing/2014/main" id="{E9A70EA4-82BD-47A8-B356-ABFA0E50D389}"/>
              </a:ext>
            </a:extLst>
          </p:cNvPr>
          <p:cNvSpPr>
            <a:spLocks noGrp="1"/>
          </p:cNvSpPr>
          <p:nvPr>
            <p:ph type="subTitle" idx="1"/>
          </p:nvPr>
        </p:nvSpPr>
        <p:spPr>
          <a:xfrm>
            <a:off x="1524000" y="1790700"/>
            <a:ext cx="9144000" cy="5067300"/>
          </a:xfrm>
        </p:spPr>
        <p:txBody>
          <a:bodyPr>
            <a:normAutofit fontScale="92500" lnSpcReduction="10000"/>
          </a:bodyPr>
          <a:lstStyle/>
          <a:p>
            <a:r>
              <a:rPr lang="en-US" dirty="0"/>
              <a:t>Born :  Stevenson, Hampshire, England Dec16,1775</a:t>
            </a:r>
          </a:p>
          <a:p>
            <a:r>
              <a:rPr lang="en-US" dirty="0"/>
              <a:t>Died: Winchester, Date: July18,1817</a:t>
            </a:r>
          </a:p>
          <a:p>
            <a:r>
              <a:rPr lang="en-US" dirty="0"/>
              <a:t>Pride and Prejudice 1813, Sense and Sensibility 1811,</a:t>
            </a:r>
          </a:p>
          <a:p>
            <a:r>
              <a:rPr lang="en-US" dirty="0"/>
              <a:t> Mansfield Park 1814, Emma 1815</a:t>
            </a:r>
          </a:p>
          <a:p>
            <a:r>
              <a:rPr lang="en-US" b="1" dirty="0"/>
              <a:t>First Impressions</a:t>
            </a:r>
          </a:p>
          <a:p>
            <a:r>
              <a:rPr lang="en-US" dirty="0"/>
              <a:t>Contemporary of Walter Scott</a:t>
            </a:r>
          </a:p>
          <a:p>
            <a:r>
              <a:rPr lang="en-US" dirty="0"/>
              <a:t>Perfected Domestic novel</a:t>
            </a:r>
          </a:p>
          <a:p>
            <a:r>
              <a:rPr lang="en-US" dirty="0"/>
              <a:t>Borrows realism from  Defoe</a:t>
            </a:r>
          </a:p>
          <a:p>
            <a:r>
              <a:rPr lang="en-US" dirty="0"/>
              <a:t>Comic aptitude from Fielding</a:t>
            </a:r>
          </a:p>
          <a:p>
            <a:r>
              <a:rPr lang="en-US" dirty="0"/>
              <a:t>Characters grow from her plot; complex and round;</a:t>
            </a:r>
          </a:p>
          <a:p>
            <a:r>
              <a:rPr lang="en-US" dirty="0"/>
              <a:t> minute observation</a:t>
            </a:r>
          </a:p>
          <a:p>
            <a:r>
              <a:rPr lang="en-US" dirty="0"/>
              <a:t>Criticism: ‘Ivory-towered’ ‘the two inches of ivory’ show the limitations of her art </a:t>
            </a:r>
          </a:p>
          <a:p>
            <a:endParaRPr lang="en-US" dirty="0"/>
          </a:p>
          <a:p>
            <a:endParaRPr lang="en-US" dirty="0"/>
          </a:p>
        </p:txBody>
      </p:sp>
    </p:spTree>
    <p:extLst>
      <p:ext uri="{BB962C8B-B14F-4D97-AF65-F5344CB8AC3E}">
        <p14:creationId xmlns:p14="http://schemas.microsoft.com/office/powerpoint/2010/main" val="2136587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4D7E5-6877-4225-987E-33650EB7EA25}"/>
              </a:ext>
            </a:extLst>
          </p:cNvPr>
          <p:cNvSpPr>
            <a:spLocks noGrp="1"/>
          </p:cNvSpPr>
          <p:nvPr>
            <p:ph type="title"/>
          </p:nvPr>
        </p:nvSpPr>
        <p:spPr>
          <a:xfrm>
            <a:off x="844550" y="938753"/>
            <a:ext cx="10515600" cy="5833522"/>
          </a:xfrm>
        </p:spPr>
        <p:txBody>
          <a:bodyPr/>
          <a:lstStyle/>
          <a:p>
            <a:pPr algn="ctr"/>
            <a:r>
              <a:rPr lang="en-US" dirty="0"/>
              <a:t>JANE AUSTEN</a:t>
            </a:r>
            <a:endParaRPr lang="en-IN" dirty="0"/>
          </a:p>
        </p:txBody>
      </p:sp>
      <p:sp>
        <p:nvSpPr>
          <p:cNvPr id="3" name="Text Placeholder 2">
            <a:extLst>
              <a:ext uri="{FF2B5EF4-FFF2-40B4-BE49-F238E27FC236}">
                <a16:creationId xmlns:a16="http://schemas.microsoft.com/office/drawing/2014/main" id="{C3267D3C-A7A9-4D7F-84F9-85602341F804}"/>
              </a:ext>
            </a:extLst>
          </p:cNvPr>
          <p:cNvSpPr>
            <a:spLocks noGrp="1"/>
          </p:cNvSpPr>
          <p:nvPr>
            <p:ph type="body" idx="1"/>
          </p:nvPr>
        </p:nvSpPr>
        <p:spPr>
          <a:xfrm>
            <a:off x="831850" y="4589463"/>
            <a:ext cx="10515600" cy="1601787"/>
          </a:xfrm>
        </p:spPr>
        <p:txBody>
          <a:bodyPr/>
          <a:lstStyle/>
          <a:p>
            <a:endParaRPr lang="en-IN" dirty="0"/>
          </a:p>
        </p:txBody>
      </p:sp>
      <p:pic>
        <p:nvPicPr>
          <p:cNvPr id="4" name="Picture 2" descr="Jane Austen | Biography &amp; Novels | Britannica">
            <a:extLst>
              <a:ext uri="{FF2B5EF4-FFF2-40B4-BE49-F238E27FC236}">
                <a16:creationId xmlns:a16="http://schemas.microsoft.com/office/drawing/2014/main" id="{EDF6673A-D488-47B1-9B0F-DB65E0C3ED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7525" y="256128"/>
            <a:ext cx="5343524" cy="5344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6432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5814C-C5B5-4119-80F5-BA9A2BFFD59D}"/>
              </a:ext>
            </a:extLst>
          </p:cNvPr>
          <p:cNvSpPr>
            <a:spLocks noGrp="1"/>
          </p:cNvSpPr>
          <p:nvPr>
            <p:ph type="title"/>
          </p:nvPr>
        </p:nvSpPr>
        <p:spPr/>
        <p:txBody>
          <a:bodyPr/>
          <a:lstStyle/>
          <a:p>
            <a:r>
              <a:rPr lang="en-US" dirty="0"/>
              <a:t>Contribution  to the Art of Fiction</a:t>
            </a:r>
            <a:endParaRPr lang="en-IN" dirty="0"/>
          </a:p>
        </p:txBody>
      </p:sp>
      <p:sp>
        <p:nvSpPr>
          <p:cNvPr id="3" name="Content Placeholder 2">
            <a:extLst>
              <a:ext uri="{FF2B5EF4-FFF2-40B4-BE49-F238E27FC236}">
                <a16:creationId xmlns:a16="http://schemas.microsoft.com/office/drawing/2014/main" id="{E8EA7DC9-1C56-4494-8974-D3E6BA9854C0}"/>
              </a:ext>
            </a:extLst>
          </p:cNvPr>
          <p:cNvSpPr>
            <a:spLocks noGrp="1"/>
          </p:cNvSpPr>
          <p:nvPr>
            <p:ph idx="1"/>
          </p:nvPr>
        </p:nvSpPr>
        <p:spPr/>
        <p:txBody>
          <a:bodyPr>
            <a:normAutofit lnSpcReduction="10000"/>
          </a:bodyPr>
          <a:lstStyle/>
          <a:p>
            <a:r>
              <a:rPr lang="en-US" dirty="0"/>
              <a:t>Well-knit plot</a:t>
            </a:r>
          </a:p>
          <a:p>
            <a:r>
              <a:rPr lang="en-US" dirty="0"/>
              <a:t>Hold upon the psychology of her ‘dramatic personae’</a:t>
            </a:r>
          </a:p>
          <a:p>
            <a:r>
              <a:rPr lang="en-US" dirty="0"/>
              <a:t>Realism (sketches events, characters and dialogues which are psychologically true and perfect)</a:t>
            </a:r>
          </a:p>
          <a:p>
            <a:r>
              <a:rPr lang="en-US" dirty="0"/>
              <a:t>Prose-style: precision, exactness and truth</a:t>
            </a:r>
          </a:p>
          <a:p>
            <a:r>
              <a:rPr lang="en-US" dirty="0"/>
              <a:t>Plots: Psychological, Ironic, Dramatic and Comic</a:t>
            </a:r>
          </a:p>
          <a:p>
            <a:r>
              <a:rPr lang="en-US" dirty="0"/>
              <a:t>Dialogues: correctness</a:t>
            </a:r>
          </a:p>
          <a:p>
            <a:endParaRPr lang="en-US" dirty="0"/>
          </a:p>
          <a:p>
            <a:pPr marL="0" indent="0">
              <a:buNone/>
            </a:pPr>
            <a:r>
              <a:rPr lang="en-US" dirty="0"/>
              <a:t>***static plot construction</a:t>
            </a:r>
            <a:endParaRPr lang="en-IN" dirty="0"/>
          </a:p>
        </p:txBody>
      </p:sp>
    </p:spTree>
    <p:extLst>
      <p:ext uri="{BB962C8B-B14F-4D97-AF65-F5344CB8AC3E}">
        <p14:creationId xmlns:p14="http://schemas.microsoft.com/office/powerpoint/2010/main" val="2902722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F5E0B-0D61-4556-8545-B163267A6A46}"/>
              </a:ext>
            </a:extLst>
          </p:cNvPr>
          <p:cNvSpPr>
            <a:spLocks noGrp="1"/>
          </p:cNvSpPr>
          <p:nvPr>
            <p:ph type="title"/>
          </p:nvPr>
        </p:nvSpPr>
        <p:spPr/>
        <p:txBody>
          <a:bodyPr/>
          <a:lstStyle/>
          <a:p>
            <a:pPr algn="ctr"/>
            <a:r>
              <a:rPr lang="en-US" dirty="0"/>
              <a:t>Art of </a:t>
            </a:r>
            <a:r>
              <a:rPr lang="en-US" dirty="0" err="1"/>
              <a:t>Characterisation</a:t>
            </a:r>
            <a:endParaRPr lang="en-IN" dirty="0"/>
          </a:p>
        </p:txBody>
      </p:sp>
      <p:sp>
        <p:nvSpPr>
          <p:cNvPr id="3" name="Content Placeholder 2">
            <a:extLst>
              <a:ext uri="{FF2B5EF4-FFF2-40B4-BE49-F238E27FC236}">
                <a16:creationId xmlns:a16="http://schemas.microsoft.com/office/drawing/2014/main" id="{B073632A-84E1-4F39-893B-65D21FE384BB}"/>
              </a:ext>
            </a:extLst>
          </p:cNvPr>
          <p:cNvSpPr>
            <a:spLocks noGrp="1"/>
          </p:cNvSpPr>
          <p:nvPr>
            <p:ph idx="1"/>
          </p:nvPr>
        </p:nvSpPr>
        <p:spPr>
          <a:xfrm>
            <a:off x="628650" y="1406525"/>
            <a:ext cx="10515600" cy="4351338"/>
          </a:xfrm>
        </p:spPr>
        <p:txBody>
          <a:bodyPr/>
          <a:lstStyle/>
          <a:p>
            <a:r>
              <a:rPr lang="en-US" dirty="0"/>
              <a:t>Portraiture of Middle-class People</a:t>
            </a:r>
          </a:p>
          <a:p>
            <a:r>
              <a:rPr lang="en-US" dirty="0"/>
              <a:t>Galaxy of Fine Characters</a:t>
            </a:r>
          </a:p>
          <a:p>
            <a:r>
              <a:rPr lang="en-US" dirty="0"/>
              <a:t>Detachment and Sympathy</a:t>
            </a:r>
          </a:p>
          <a:p>
            <a:r>
              <a:rPr lang="en-US" dirty="0"/>
              <a:t>Psychological </a:t>
            </a:r>
            <a:r>
              <a:rPr lang="en-US" dirty="0" err="1"/>
              <a:t>Characterisation</a:t>
            </a:r>
            <a:endParaRPr lang="en-US" dirty="0"/>
          </a:p>
          <a:p>
            <a:r>
              <a:rPr lang="en-US" dirty="0"/>
              <a:t>Allegorical Characters</a:t>
            </a:r>
          </a:p>
          <a:p>
            <a:r>
              <a:rPr lang="en-US" dirty="0"/>
              <a:t>Female characters are drawn better</a:t>
            </a:r>
          </a:p>
          <a:p>
            <a:r>
              <a:rPr lang="en-US" dirty="0"/>
              <a:t>Dramatic Method of </a:t>
            </a:r>
            <a:r>
              <a:rPr lang="en-US" dirty="0" err="1"/>
              <a:t>Characterisation</a:t>
            </a:r>
            <a:endParaRPr lang="en-US" dirty="0"/>
          </a:p>
          <a:p>
            <a:r>
              <a:rPr lang="en-US" dirty="0"/>
              <a:t>Complex Characters</a:t>
            </a:r>
            <a:endParaRPr lang="en-IN" dirty="0"/>
          </a:p>
        </p:txBody>
      </p:sp>
    </p:spTree>
    <p:extLst>
      <p:ext uri="{BB962C8B-B14F-4D97-AF65-F5344CB8AC3E}">
        <p14:creationId xmlns:p14="http://schemas.microsoft.com/office/powerpoint/2010/main" val="2056413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6ED9F-9528-41BD-9520-FE611511E9D0}"/>
              </a:ext>
            </a:extLst>
          </p:cNvPr>
          <p:cNvSpPr>
            <a:spLocks noGrp="1"/>
          </p:cNvSpPr>
          <p:nvPr>
            <p:ph type="title"/>
          </p:nvPr>
        </p:nvSpPr>
        <p:spPr>
          <a:xfrm>
            <a:off x="838200" y="365125"/>
            <a:ext cx="10239375" cy="873125"/>
          </a:xfrm>
        </p:spPr>
        <p:txBody>
          <a:bodyPr>
            <a:normAutofit/>
          </a:bodyPr>
          <a:lstStyle/>
          <a:p>
            <a:pPr algn="ctr"/>
            <a:r>
              <a:rPr lang="en-US" sz="3600" b="1" dirty="0"/>
              <a:t>CHAPTER-1</a:t>
            </a:r>
            <a:endParaRPr lang="en-IN" sz="3600" b="1" dirty="0"/>
          </a:p>
        </p:txBody>
      </p:sp>
      <p:sp>
        <p:nvSpPr>
          <p:cNvPr id="3" name="Content Placeholder 2">
            <a:extLst>
              <a:ext uri="{FF2B5EF4-FFF2-40B4-BE49-F238E27FC236}">
                <a16:creationId xmlns:a16="http://schemas.microsoft.com/office/drawing/2014/main" id="{70AB975E-ED11-41CA-94D9-4FE4F50EFB3F}"/>
              </a:ext>
            </a:extLst>
          </p:cNvPr>
          <p:cNvSpPr>
            <a:spLocks noGrp="1"/>
          </p:cNvSpPr>
          <p:nvPr>
            <p:ph idx="1"/>
          </p:nvPr>
        </p:nvSpPr>
        <p:spPr>
          <a:xfrm>
            <a:off x="838200" y="1114425"/>
            <a:ext cx="10515600" cy="5062538"/>
          </a:xfrm>
        </p:spPr>
        <p:txBody>
          <a:bodyPr/>
          <a:lstStyle/>
          <a:p>
            <a:pPr marL="0" indent="0">
              <a:buNone/>
            </a:pPr>
            <a:r>
              <a:rPr lang="en-US" dirty="0"/>
              <a:t>‘It is a truth universally acknowledged that a single man in possession of a good fortune must be in want of a wife’</a:t>
            </a:r>
          </a:p>
          <a:p>
            <a:pPr marL="0" indent="0">
              <a:buNone/>
            </a:pPr>
            <a:r>
              <a:rPr lang="en-US" dirty="0"/>
              <a:t>Mr. and </a:t>
            </a:r>
            <a:r>
              <a:rPr lang="en-US" dirty="0" err="1"/>
              <a:t>Mrs</a:t>
            </a:r>
            <a:r>
              <a:rPr lang="en-US" dirty="0"/>
              <a:t> Bennet :  Five Daughters: Jane, Elizabeth, Mary, Kitty and Lydia</a:t>
            </a:r>
          </a:p>
          <a:p>
            <a:pPr marL="0" indent="0">
              <a:buNone/>
            </a:pPr>
            <a:r>
              <a:rPr lang="en-US" dirty="0"/>
              <a:t>Bingley arrives in </a:t>
            </a:r>
            <a:r>
              <a:rPr lang="en-US" dirty="0" err="1"/>
              <a:t>Netherfield</a:t>
            </a:r>
            <a:r>
              <a:rPr lang="en-US" dirty="0"/>
              <a:t> Park</a:t>
            </a:r>
          </a:p>
          <a:p>
            <a:pPr marL="0" indent="0">
              <a:buNone/>
            </a:pPr>
            <a:r>
              <a:rPr lang="en-US" dirty="0"/>
              <a:t>Mr. Bennet is partial towards Elizabeth</a:t>
            </a:r>
          </a:p>
          <a:p>
            <a:pPr marL="0" indent="0" algn="ctr">
              <a:buNone/>
            </a:pPr>
            <a:r>
              <a:rPr lang="en-US" b="1" dirty="0"/>
              <a:t>CHAPTER-2</a:t>
            </a:r>
          </a:p>
          <a:p>
            <a:pPr marL="0" indent="0" algn="ctr">
              <a:buNone/>
            </a:pPr>
            <a:r>
              <a:rPr lang="en-US" dirty="0"/>
              <a:t>Mrs. Bennet is in a state of despair unless her husband makes the formal  call on Mr. Bingley, there is a little hope that her daughters can meet him. Elizabeth hopes  that they will be introduced by Mrs. Long to Bingley at the assemblies</a:t>
            </a:r>
            <a:endParaRPr lang="en-IN" dirty="0"/>
          </a:p>
        </p:txBody>
      </p:sp>
    </p:spTree>
    <p:extLst>
      <p:ext uri="{BB962C8B-B14F-4D97-AF65-F5344CB8AC3E}">
        <p14:creationId xmlns:p14="http://schemas.microsoft.com/office/powerpoint/2010/main" val="285572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C5F49-47BA-4161-8D82-D14BC48B98EC}"/>
              </a:ext>
            </a:extLst>
          </p:cNvPr>
          <p:cNvSpPr>
            <a:spLocks noGrp="1"/>
          </p:cNvSpPr>
          <p:nvPr>
            <p:ph type="ctrTitle"/>
          </p:nvPr>
        </p:nvSpPr>
        <p:spPr>
          <a:xfrm>
            <a:off x="1524000" y="304800"/>
            <a:ext cx="9144000" cy="5829300"/>
          </a:xfrm>
        </p:spPr>
        <p:txBody>
          <a:bodyPr>
            <a:normAutofit fontScale="90000"/>
          </a:bodyPr>
          <a:lstStyle/>
          <a:p>
            <a:r>
              <a:rPr lang="en-US" sz="3600" b="1" dirty="0"/>
              <a:t>CHAPTER-3</a:t>
            </a:r>
            <a:br>
              <a:rPr lang="en-US" sz="3600" b="1" dirty="0"/>
            </a:br>
            <a:r>
              <a:rPr lang="en-US" sz="2700" b="1" dirty="0"/>
              <a:t>It is through Lady Lucas they learn that Bingley is “ Quite young, wonderfully handsome, extremely agreeable”</a:t>
            </a:r>
            <a:br>
              <a:rPr lang="en-US" sz="2700" b="1" dirty="0"/>
            </a:br>
            <a:r>
              <a:rPr lang="en-US" sz="2700" b="1" dirty="0"/>
              <a:t>Mr. Bingley returns back to London but comes back with two sisters, one brother-in-law and a friend, Mr. Darcy</a:t>
            </a:r>
            <a:br>
              <a:rPr lang="en-US" sz="2700" b="1" dirty="0"/>
            </a:br>
            <a:r>
              <a:rPr lang="en-US" sz="2700" b="1" dirty="0"/>
              <a:t>Mr. Darcy dances only with the sisters of Bingley and refuses to be introduced to another lady</a:t>
            </a:r>
            <a:br>
              <a:rPr lang="en-US" sz="2700" b="1" dirty="0"/>
            </a:br>
            <a:r>
              <a:rPr lang="en-US" sz="2700" b="1" dirty="0"/>
              <a:t>Mr. Darcy draws the attention of the ladies by his fine tall personality, handsome features and noble bearing</a:t>
            </a:r>
            <a:br>
              <a:rPr lang="en-US" sz="2700" b="1" dirty="0"/>
            </a:br>
            <a:r>
              <a:rPr lang="en-US" sz="2700" b="1" dirty="0"/>
              <a:t>Mr. Bingley finds that Elizabeth has been without a partner for the last two dances he approaches Darcy who is also standing  engaged to dance with Elizabeth, but Darcy coldly refuses saying that Elizabeth is not handsome enough to tempt him. Elizabeth’s pride is hurt but being of lively and humorous disposition she dismisses it casually.</a:t>
            </a:r>
            <a:br>
              <a:rPr lang="en-US" sz="2700" b="1" dirty="0"/>
            </a:br>
            <a:endParaRPr lang="en-IN" sz="2700" dirty="0"/>
          </a:p>
        </p:txBody>
      </p:sp>
      <p:sp>
        <p:nvSpPr>
          <p:cNvPr id="3" name="Subtitle 2">
            <a:extLst>
              <a:ext uri="{FF2B5EF4-FFF2-40B4-BE49-F238E27FC236}">
                <a16:creationId xmlns:a16="http://schemas.microsoft.com/office/drawing/2014/main" id="{A9E5E7B3-28DC-4758-BBEA-1C5D07BBEB2C}"/>
              </a:ext>
            </a:extLst>
          </p:cNvPr>
          <p:cNvSpPr>
            <a:spLocks noGrp="1"/>
          </p:cNvSpPr>
          <p:nvPr>
            <p:ph type="subTitle" idx="1"/>
          </p:nvPr>
        </p:nvSpPr>
        <p:spPr/>
        <p:txBody>
          <a:bodyPr/>
          <a:lstStyle/>
          <a:p>
            <a:endParaRPr lang="en-US" sz="3600" b="1" dirty="0"/>
          </a:p>
          <a:p>
            <a:endParaRPr lang="en-IN" dirty="0"/>
          </a:p>
        </p:txBody>
      </p:sp>
    </p:spTree>
    <p:extLst>
      <p:ext uri="{BB962C8B-B14F-4D97-AF65-F5344CB8AC3E}">
        <p14:creationId xmlns:p14="http://schemas.microsoft.com/office/powerpoint/2010/main" val="3952073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TotalTime>
  <Words>443</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Pride and Prejudice Jane Austen</vt:lpstr>
      <vt:lpstr>Pride and Prejudice Jane Austen</vt:lpstr>
      <vt:lpstr>JANE AUSTEN</vt:lpstr>
      <vt:lpstr>Contribution  to the Art of Fiction</vt:lpstr>
      <vt:lpstr>Art of Characterisation</vt:lpstr>
      <vt:lpstr>CHAPTER-1</vt:lpstr>
      <vt:lpstr>CHAPTER-3 It is through Lady Lucas they learn that Bingley is “ Quite young, wonderfully handsome, extremely agreeable” Mr. Bingley returns back to London but comes back with two sisters, one brother-in-law and a friend, Mr. Darcy Mr. Darcy dances only with the sisters of Bingley and refuses to be introduced to another lady Mr. Darcy draws the attention of the ladies by his fine tall personality, handsome features and noble bearing Mr. Bingley finds that Elizabeth has been without a partner for the last two dances he approaches Darcy who is also standing  engaged to dance with Elizabeth, but Darcy coldly refuses saying that Elizabeth is not handsome enough to tempt him. Elizabeth’s pride is hurt but being of lively and humorous disposition she dismisses it casually.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Pride and Prejudice Jane Austene</dc:title>
  <dc:creator>Ramesh Mandal</dc:creator>
  <cp:lastModifiedBy>Ramesh</cp:lastModifiedBy>
  <cp:revision>19</cp:revision>
  <dcterms:created xsi:type="dcterms:W3CDTF">2019-08-07T06:41:01Z</dcterms:created>
  <dcterms:modified xsi:type="dcterms:W3CDTF">2020-04-01T15:10:03Z</dcterms:modified>
</cp:coreProperties>
</file>